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18"/>
  </p:notesMasterIdLst>
  <p:sldIdLst>
    <p:sldId id="256" r:id="rId2"/>
    <p:sldId id="257" r:id="rId3"/>
    <p:sldId id="277" r:id="rId4"/>
    <p:sldId id="285" r:id="rId5"/>
    <p:sldId id="282" r:id="rId6"/>
    <p:sldId id="279" r:id="rId7"/>
    <p:sldId id="278" r:id="rId8"/>
    <p:sldId id="286" r:id="rId9"/>
    <p:sldId id="287" r:id="rId10"/>
    <p:sldId id="280" r:id="rId11"/>
    <p:sldId id="284" r:id="rId12"/>
    <p:sldId id="276" r:id="rId13"/>
    <p:sldId id="283" r:id="rId14"/>
    <p:sldId id="281" r:id="rId15"/>
    <p:sldId id="288" r:id="rId16"/>
    <p:sldId id="27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734" autoAdjust="0"/>
  </p:normalViewPr>
  <p:slideViewPr>
    <p:cSldViewPr snapToGrid="0">
      <p:cViewPr varScale="1">
        <p:scale>
          <a:sx n="59" d="100"/>
          <a:sy n="59" d="100"/>
        </p:scale>
        <p:origin x="1152"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image1.jpeg>
</file>

<file path=ppt/media/image2.gif>
</file>

<file path=ppt/media/image3.png>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BEEAF7-233B-44A3-B37F-126C662E2660}" type="datetimeFigureOut">
              <a:rPr lang="en-GB" smtClean="0"/>
              <a:t>11/12/2017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2B2C71-BAE0-43DA-BA5F-66330E8A77EF}" type="slidenum">
              <a:rPr lang="en-GB" smtClean="0"/>
              <a:t>‹#›</a:t>
            </a:fld>
            <a:endParaRPr lang="en-GB"/>
          </a:p>
        </p:txBody>
      </p:sp>
    </p:spTree>
    <p:extLst>
      <p:ext uri="{BB962C8B-B14F-4D97-AF65-F5344CB8AC3E}">
        <p14:creationId xmlns:p14="http://schemas.microsoft.com/office/powerpoint/2010/main" val="3417400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The game will appeal more to males than females due to the nature of males in general enjoying the ability to master a game’s systems and success through trial and error. These two aspects come hand in hand. Players can only achieve the mastery they seek through the trial and error of playing the game to learn what does and does not work. Furthermore, males are more predisposed to enjoy destruction and violence, which is an integral part of this game, destroying the local wildlife in order to build a colony. Whereas females tend to prefer a more nurturing game which explores the richness of human emotion[Schell, J.(2014)]</a:t>
            </a:r>
            <a:endParaRPr lang="en-GB" dirty="0"/>
          </a:p>
        </p:txBody>
      </p:sp>
      <p:sp>
        <p:nvSpPr>
          <p:cNvPr id="4" name="Slide Number Placeholder 3"/>
          <p:cNvSpPr>
            <a:spLocks noGrp="1"/>
          </p:cNvSpPr>
          <p:nvPr>
            <p:ph type="sldNum" sz="quarter" idx="10"/>
          </p:nvPr>
        </p:nvSpPr>
        <p:spPr/>
        <p:txBody>
          <a:bodyPr/>
          <a:lstStyle/>
          <a:p>
            <a:fld id="{562B2C71-BAE0-43DA-BA5F-66330E8A77EF}" type="slidenum">
              <a:rPr lang="en-GB" smtClean="0"/>
              <a:t>3</a:t>
            </a:fld>
            <a:endParaRPr lang="en-GB"/>
          </a:p>
        </p:txBody>
      </p:sp>
    </p:spTree>
    <p:extLst>
      <p:ext uri="{BB962C8B-B14F-4D97-AF65-F5344CB8AC3E}">
        <p14:creationId xmlns:p14="http://schemas.microsoft.com/office/powerpoint/2010/main" val="3455658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Rewards must be fulfilling yet leaving the player wanting more. We will develop a reward system that is not only refreshing but keeps the player asking for more.</a:t>
            </a:r>
          </a:p>
          <a:p>
            <a:endParaRPr lang="en-US" dirty="0"/>
          </a:p>
          <a:p>
            <a:r>
              <a:rPr lang="en-US" dirty="0"/>
              <a:t>Emergence will be from the interactions the player has with not only his environment but the colony itself, using tropes that players can identify and latch onto such as family and friendship roles that the NPC’s will present themselves with, and the ability to assign NPC’s roles and even their names to personalize your colony and emerge the player in their own hand crafter world.</a:t>
            </a:r>
          </a:p>
        </p:txBody>
      </p:sp>
      <p:sp>
        <p:nvSpPr>
          <p:cNvPr id="4" name="Slide Number Placeholder 3"/>
          <p:cNvSpPr>
            <a:spLocks noGrp="1"/>
          </p:cNvSpPr>
          <p:nvPr>
            <p:ph type="sldNum" sz="quarter" idx="10"/>
          </p:nvPr>
        </p:nvSpPr>
        <p:spPr/>
        <p:txBody>
          <a:bodyPr/>
          <a:lstStyle/>
          <a:p>
            <a:fld id="{562B2C71-BAE0-43DA-BA5F-66330E8A77EF}" type="slidenum">
              <a:rPr lang="en-GB" smtClean="0"/>
              <a:t>10</a:t>
            </a:fld>
            <a:endParaRPr lang="en-GB"/>
          </a:p>
        </p:txBody>
      </p:sp>
    </p:spTree>
    <p:extLst>
      <p:ext uri="{BB962C8B-B14F-4D97-AF65-F5344CB8AC3E}">
        <p14:creationId xmlns:p14="http://schemas.microsoft.com/office/powerpoint/2010/main" val="3394683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8F2562-D595-4BA8-BE1C-2155829B7F40}" type="datetimeFigureOut">
              <a:rPr lang="en-GB" smtClean="0"/>
              <a:t>11/12/2017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2856646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8F2562-D595-4BA8-BE1C-2155829B7F40}" type="datetimeFigureOut">
              <a:rPr lang="en-GB" smtClean="0"/>
              <a:t>11/12/2017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103480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668F2562-D595-4BA8-BE1C-2155829B7F40}" type="datetimeFigureOut">
              <a:rPr lang="en-GB" smtClean="0"/>
              <a:t>11/12/2017</a:t>
            </a:fld>
            <a:endParaRPr lang="en-GB"/>
          </a:p>
        </p:txBody>
      </p:sp>
      <p:sp>
        <p:nvSpPr>
          <p:cNvPr id="5" name="Footer Placeholder 4"/>
          <p:cNvSpPr>
            <a:spLocks noGrp="1"/>
          </p:cNvSpPr>
          <p:nvPr>
            <p:ph type="ftr" sz="quarter" idx="11"/>
          </p:nvPr>
        </p:nvSpPr>
        <p:spPr>
          <a:xfrm>
            <a:off x="3776135" y="6422854"/>
            <a:ext cx="4279669" cy="365125"/>
          </a:xfrm>
        </p:spPr>
        <p:txBody>
          <a:bodyPr/>
          <a:lstStyle/>
          <a:p>
            <a:endParaRPr lang="en-GB"/>
          </a:p>
        </p:txBody>
      </p:sp>
      <p:sp>
        <p:nvSpPr>
          <p:cNvPr id="6" name="Slide Number Placeholder 5"/>
          <p:cNvSpPr>
            <a:spLocks noGrp="1"/>
          </p:cNvSpPr>
          <p:nvPr>
            <p:ph type="sldNum" sz="quarter" idx="12"/>
          </p:nvPr>
        </p:nvSpPr>
        <p:spPr>
          <a:xfrm>
            <a:off x="8073048" y="6422854"/>
            <a:ext cx="879759" cy="365125"/>
          </a:xfrm>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978357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1202919" y="2011680"/>
            <a:ext cx="9784080" cy="4206240"/>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68F2562-D595-4BA8-BE1C-2155829B7F40}" type="datetimeFigureOut">
              <a:rPr lang="en-GB" smtClean="0"/>
              <a:t>11/12/2017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36567469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668F2562-D595-4BA8-BE1C-2155829B7F40}" type="datetimeFigureOut">
              <a:rPr lang="en-GB" smtClean="0"/>
              <a:t>11/12/2017</a:t>
            </a:fld>
            <a:endParaRPr lang="en-GB"/>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B961A6CA-30BD-4B3E-B3EB-FACC357D5E15}" type="slidenum">
              <a:rPr lang="en-GB" smtClean="0"/>
              <a:t>‹#›</a:t>
            </a:fld>
            <a:endParaRPr lang="en-GB"/>
          </a:p>
        </p:txBody>
      </p:sp>
    </p:spTree>
    <p:extLst>
      <p:ext uri="{BB962C8B-B14F-4D97-AF65-F5344CB8AC3E}">
        <p14:creationId xmlns:p14="http://schemas.microsoft.com/office/powerpoint/2010/main" val="84310921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8F2562-D595-4BA8-BE1C-2155829B7F40}" type="datetimeFigureOut">
              <a:rPr lang="en-GB" smtClean="0"/>
              <a:t>11/12/2017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3896556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8F2562-D595-4BA8-BE1C-2155829B7F40}" type="datetimeFigureOut">
              <a:rPr lang="en-GB" smtClean="0"/>
              <a:t>11/12/2017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127679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8F2562-D595-4BA8-BE1C-2155829B7F40}" type="datetimeFigureOut">
              <a:rPr lang="en-GB" smtClean="0"/>
              <a:t>11/12/2017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41884977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8F2562-D595-4BA8-BE1C-2155829B7F40}" type="datetimeFigureOut">
              <a:rPr lang="en-GB" smtClean="0"/>
              <a:t>11/12/2017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29894096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68F2562-D595-4BA8-BE1C-2155829B7F40}" type="datetimeFigureOut">
              <a:rPr lang="en-GB" smtClean="0"/>
              <a:t>11/12/2017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4126069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68F2562-D595-4BA8-BE1C-2155829B7F40}" type="datetimeFigureOut">
              <a:rPr lang="en-GB" smtClean="0"/>
              <a:t>11/12/2017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2080715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668F2562-D595-4BA8-BE1C-2155829B7F40}" type="datetimeFigureOut">
              <a:rPr lang="en-GB" smtClean="0"/>
              <a:t>11/12/2017</a:t>
            </a:fld>
            <a:endParaRPr lang="en-GB"/>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GB"/>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B961A6CA-30BD-4B3E-B3EB-FACC357D5E15}" type="slidenum">
              <a:rPr lang="en-GB" smtClean="0"/>
              <a:t>‹#›</a:t>
            </a:fld>
            <a:endParaRPr lang="en-GB"/>
          </a:p>
        </p:txBody>
      </p:sp>
    </p:spTree>
    <p:extLst>
      <p:ext uri="{BB962C8B-B14F-4D97-AF65-F5344CB8AC3E}">
        <p14:creationId xmlns:p14="http://schemas.microsoft.com/office/powerpoint/2010/main" val="2831761896"/>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09EF1-C04E-48C2-8A3D-477214D39964}"/>
              </a:ext>
            </a:extLst>
          </p:cNvPr>
          <p:cNvSpPr>
            <a:spLocks noGrp="1"/>
          </p:cNvSpPr>
          <p:nvPr>
            <p:ph type="ctrTitle"/>
          </p:nvPr>
        </p:nvSpPr>
        <p:spPr/>
        <p:txBody>
          <a:bodyPr/>
          <a:lstStyle/>
          <a:p>
            <a:r>
              <a:rPr lang="en-GB" dirty="0"/>
              <a:t>Level 6 Group 4</a:t>
            </a:r>
          </a:p>
        </p:txBody>
      </p:sp>
    </p:spTree>
    <p:extLst>
      <p:ext uri="{BB962C8B-B14F-4D97-AF65-F5344CB8AC3E}">
        <p14:creationId xmlns:p14="http://schemas.microsoft.com/office/powerpoint/2010/main" val="41930451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BB49B-23F5-4342-9FB5-9D01FB3E5CEE}"/>
              </a:ext>
            </a:extLst>
          </p:cNvPr>
          <p:cNvSpPr>
            <a:spLocks noGrp="1"/>
          </p:cNvSpPr>
          <p:nvPr>
            <p:ph type="title"/>
          </p:nvPr>
        </p:nvSpPr>
        <p:spPr/>
        <p:txBody>
          <a:bodyPr/>
          <a:lstStyle/>
          <a:p>
            <a:r>
              <a:rPr lang="en-GB" dirty="0"/>
              <a:t>Emergence and replay ability</a:t>
            </a:r>
          </a:p>
        </p:txBody>
      </p:sp>
      <p:sp>
        <p:nvSpPr>
          <p:cNvPr id="3" name="Content Placeholder 2">
            <a:extLst>
              <a:ext uri="{FF2B5EF4-FFF2-40B4-BE49-F238E27FC236}">
                <a16:creationId xmlns:a16="http://schemas.microsoft.com/office/drawing/2014/main" id="{7A9C5954-2D13-413D-8A8B-DF673D938274}"/>
              </a:ext>
            </a:extLst>
          </p:cNvPr>
          <p:cNvSpPr>
            <a:spLocks noGrp="1"/>
          </p:cNvSpPr>
          <p:nvPr>
            <p:ph idx="1"/>
          </p:nvPr>
        </p:nvSpPr>
        <p:spPr>
          <a:xfrm>
            <a:off x="1202919" y="2011680"/>
            <a:ext cx="6471510" cy="4206240"/>
          </a:xfrm>
        </p:spPr>
        <p:txBody>
          <a:bodyPr>
            <a:normAutofit lnSpcReduction="10000"/>
          </a:bodyPr>
          <a:lstStyle/>
          <a:p>
            <a:r>
              <a:rPr lang="en-GB" dirty="0"/>
              <a:t>Rewards</a:t>
            </a:r>
          </a:p>
          <a:p>
            <a:endParaRPr lang="en-GB" dirty="0"/>
          </a:p>
          <a:p>
            <a:r>
              <a:rPr lang="en-GB" dirty="0"/>
              <a:t>Emergence</a:t>
            </a:r>
          </a:p>
          <a:p>
            <a:endParaRPr lang="en-GB" dirty="0"/>
          </a:p>
          <a:p>
            <a:r>
              <a:rPr lang="en-GB" dirty="0"/>
              <a:t>Attachment to town and NPC’s</a:t>
            </a:r>
          </a:p>
          <a:p>
            <a:pPr marL="0" indent="0">
              <a:buNone/>
            </a:pPr>
            <a:endParaRPr lang="en-GB" dirty="0"/>
          </a:p>
          <a:p>
            <a:r>
              <a:rPr lang="en-GB" dirty="0"/>
              <a:t>Extrinsic and intrinsic motivation</a:t>
            </a:r>
          </a:p>
          <a:p>
            <a:pPr marL="0" indent="0">
              <a:buNone/>
            </a:pPr>
            <a:r>
              <a:rPr lang="en-GB" dirty="0"/>
              <a:t>-Extrinsic: Competing with friends, aiming for rewards.</a:t>
            </a:r>
          </a:p>
          <a:p>
            <a:pPr marL="0" indent="0">
              <a:buNone/>
            </a:pPr>
            <a:r>
              <a:rPr lang="en-GB" dirty="0"/>
              <a:t>-Intrinsic: Drive to have their ideal colony.</a:t>
            </a:r>
          </a:p>
          <a:p>
            <a:endParaRPr lang="en-GB" dirty="0"/>
          </a:p>
          <a:p>
            <a:endParaRPr lang="en-GB" dirty="0"/>
          </a:p>
        </p:txBody>
      </p:sp>
      <p:sp>
        <p:nvSpPr>
          <p:cNvPr id="4" name="TextBox 3">
            <a:extLst>
              <a:ext uri="{FF2B5EF4-FFF2-40B4-BE49-F238E27FC236}">
                <a16:creationId xmlns:a16="http://schemas.microsoft.com/office/drawing/2014/main" id="{2F541494-3D18-4195-9DCA-4D3D6F66FCC5}"/>
              </a:ext>
            </a:extLst>
          </p:cNvPr>
          <p:cNvSpPr txBox="1"/>
          <p:nvPr/>
        </p:nvSpPr>
        <p:spPr>
          <a:xfrm>
            <a:off x="8392886" y="1792936"/>
            <a:ext cx="4114800" cy="369332"/>
          </a:xfrm>
          <a:prstGeom prst="rect">
            <a:avLst/>
          </a:prstGeom>
          <a:noFill/>
        </p:spPr>
        <p:txBody>
          <a:bodyPr wrap="square" rtlCol="0">
            <a:spAutoFit/>
          </a:bodyPr>
          <a:lstStyle/>
          <a:p>
            <a:r>
              <a:rPr lang="en-GB" dirty="0"/>
              <a:t>[INSERT IMAGES OF TERRAIN]</a:t>
            </a:r>
          </a:p>
        </p:txBody>
      </p:sp>
    </p:spTree>
    <p:extLst>
      <p:ext uri="{BB962C8B-B14F-4D97-AF65-F5344CB8AC3E}">
        <p14:creationId xmlns:p14="http://schemas.microsoft.com/office/powerpoint/2010/main" val="20871620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035B5-BBCD-4C98-A45A-0A9C328BECC3}"/>
              </a:ext>
            </a:extLst>
          </p:cNvPr>
          <p:cNvSpPr>
            <a:spLocks noGrp="1"/>
          </p:cNvSpPr>
          <p:nvPr>
            <p:ph type="title"/>
          </p:nvPr>
        </p:nvSpPr>
        <p:spPr/>
        <p:txBody>
          <a:bodyPr/>
          <a:lstStyle/>
          <a:p>
            <a:r>
              <a:rPr lang="en-GB" dirty="0"/>
              <a:t>Research and design methods</a:t>
            </a:r>
          </a:p>
        </p:txBody>
      </p:sp>
      <p:pic>
        <p:nvPicPr>
          <p:cNvPr id="4" name="Picture 3">
            <a:extLst>
              <a:ext uri="{FF2B5EF4-FFF2-40B4-BE49-F238E27FC236}">
                <a16:creationId xmlns:a16="http://schemas.microsoft.com/office/drawing/2014/main" id="{AD1862A6-6A3B-4D11-8596-80222C700B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1551" y="1792936"/>
            <a:ext cx="3600450" cy="5092894"/>
          </a:xfrm>
          <a:prstGeom prst="rect">
            <a:avLst/>
          </a:prstGeom>
        </p:spPr>
      </p:pic>
      <p:pic>
        <p:nvPicPr>
          <p:cNvPr id="5" name="Picture 4">
            <a:extLst>
              <a:ext uri="{FF2B5EF4-FFF2-40B4-BE49-F238E27FC236}">
                <a16:creationId xmlns:a16="http://schemas.microsoft.com/office/drawing/2014/main" id="{870DBB92-2532-4A4B-A3B8-E87BD7AFE2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1394" y="1840068"/>
            <a:ext cx="3567129" cy="5045762"/>
          </a:xfrm>
          <a:prstGeom prst="rect">
            <a:avLst/>
          </a:prstGeom>
        </p:spPr>
      </p:pic>
      <p:pic>
        <p:nvPicPr>
          <p:cNvPr id="6" name="Picture 5">
            <a:extLst>
              <a:ext uri="{FF2B5EF4-FFF2-40B4-BE49-F238E27FC236}">
                <a16:creationId xmlns:a16="http://schemas.microsoft.com/office/drawing/2014/main" id="{9B1CBD37-3353-40E4-8BA2-BA7FC498AF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812238"/>
            <a:ext cx="3567129" cy="5045762"/>
          </a:xfrm>
          <a:prstGeom prst="rect">
            <a:avLst/>
          </a:prstGeom>
        </p:spPr>
      </p:pic>
    </p:spTree>
    <p:extLst>
      <p:ext uri="{BB962C8B-B14F-4D97-AF65-F5344CB8AC3E}">
        <p14:creationId xmlns:p14="http://schemas.microsoft.com/office/powerpoint/2010/main" val="40881738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0906-2A90-4B76-8D4F-F3BC37C970AA}"/>
              </a:ext>
            </a:extLst>
          </p:cNvPr>
          <p:cNvSpPr>
            <a:spLocks noGrp="1"/>
          </p:cNvSpPr>
          <p:nvPr>
            <p:ph type="title"/>
          </p:nvPr>
        </p:nvSpPr>
        <p:spPr/>
        <p:txBody>
          <a:bodyPr/>
          <a:lstStyle/>
          <a:p>
            <a:r>
              <a:rPr lang="en-GB" dirty="0"/>
              <a:t>Art Assets (Colonists)</a:t>
            </a:r>
          </a:p>
        </p:txBody>
      </p:sp>
    </p:spTree>
    <p:extLst>
      <p:ext uri="{BB962C8B-B14F-4D97-AF65-F5344CB8AC3E}">
        <p14:creationId xmlns:p14="http://schemas.microsoft.com/office/powerpoint/2010/main" val="3857533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0906-2A90-4B76-8D4F-F3BC37C970AA}"/>
              </a:ext>
            </a:extLst>
          </p:cNvPr>
          <p:cNvSpPr>
            <a:spLocks noGrp="1"/>
          </p:cNvSpPr>
          <p:nvPr>
            <p:ph type="title"/>
          </p:nvPr>
        </p:nvSpPr>
        <p:spPr/>
        <p:txBody>
          <a:bodyPr/>
          <a:lstStyle/>
          <a:p>
            <a:r>
              <a:rPr lang="en-GB" dirty="0"/>
              <a:t>Art Assets </a:t>
            </a:r>
            <a:r>
              <a:rPr lang="en-GB"/>
              <a:t>(Buildings)</a:t>
            </a:r>
            <a:endParaRPr lang="en-GB" dirty="0"/>
          </a:p>
        </p:txBody>
      </p:sp>
    </p:spTree>
    <p:extLst>
      <p:ext uri="{BB962C8B-B14F-4D97-AF65-F5344CB8AC3E}">
        <p14:creationId xmlns:p14="http://schemas.microsoft.com/office/powerpoint/2010/main" val="2657187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0906-2A90-4B76-8D4F-F3BC37C970AA}"/>
              </a:ext>
            </a:extLst>
          </p:cNvPr>
          <p:cNvSpPr>
            <a:spLocks noGrp="1"/>
          </p:cNvSpPr>
          <p:nvPr>
            <p:ph type="title"/>
          </p:nvPr>
        </p:nvSpPr>
        <p:spPr/>
        <p:txBody>
          <a:bodyPr/>
          <a:lstStyle/>
          <a:p>
            <a:r>
              <a:rPr lang="en-GB" dirty="0"/>
              <a:t>Art Assets (Monsters)</a:t>
            </a:r>
          </a:p>
        </p:txBody>
      </p:sp>
    </p:spTree>
    <p:extLst>
      <p:ext uri="{BB962C8B-B14F-4D97-AF65-F5344CB8AC3E}">
        <p14:creationId xmlns:p14="http://schemas.microsoft.com/office/powerpoint/2010/main" val="29653660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DE73F-4678-4BD7-B2D0-BCDC3B61C84F}"/>
              </a:ext>
            </a:extLst>
          </p:cNvPr>
          <p:cNvSpPr>
            <a:spLocks noGrp="1"/>
          </p:cNvSpPr>
          <p:nvPr>
            <p:ph type="title"/>
          </p:nvPr>
        </p:nvSpPr>
        <p:spPr/>
        <p:txBody>
          <a:bodyPr/>
          <a:lstStyle/>
          <a:p>
            <a:r>
              <a:rPr lang="en-GB" dirty="0"/>
              <a:t>Christmas Tasks</a:t>
            </a:r>
          </a:p>
        </p:txBody>
      </p:sp>
      <p:sp>
        <p:nvSpPr>
          <p:cNvPr id="3" name="Content Placeholder 2">
            <a:extLst>
              <a:ext uri="{FF2B5EF4-FFF2-40B4-BE49-F238E27FC236}">
                <a16:creationId xmlns:a16="http://schemas.microsoft.com/office/drawing/2014/main" id="{E0DC5AA0-6996-41E7-AE59-C6EBD8DDBC5A}"/>
              </a:ext>
            </a:extLst>
          </p:cNvPr>
          <p:cNvSpPr>
            <a:spLocks noGrp="1"/>
          </p:cNvSpPr>
          <p:nvPr>
            <p:ph idx="1"/>
          </p:nvPr>
        </p:nvSpPr>
        <p:spPr/>
        <p:txBody>
          <a:bodyPr>
            <a:normAutofit fontScale="85000" lnSpcReduction="20000"/>
          </a:bodyPr>
          <a:lstStyle/>
          <a:p>
            <a:r>
              <a:rPr lang="en-GB" dirty="0"/>
              <a:t>Colonist Recruitment</a:t>
            </a:r>
          </a:p>
          <a:p>
            <a:endParaRPr lang="en-GB" dirty="0"/>
          </a:p>
          <a:p>
            <a:r>
              <a:rPr lang="en-GB" dirty="0"/>
              <a:t>Tile Generation</a:t>
            </a:r>
          </a:p>
          <a:p>
            <a:endParaRPr lang="en-GB" dirty="0"/>
          </a:p>
          <a:p>
            <a:r>
              <a:rPr lang="en-GB" dirty="0"/>
              <a:t>Save and Load</a:t>
            </a:r>
          </a:p>
          <a:p>
            <a:endParaRPr lang="en-GB" dirty="0"/>
          </a:p>
          <a:p>
            <a:r>
              <a:rPr lang="en-GB" dirty="0"/>
              <a:t>Monster Behaviour</a:t>
            </a:r>
          </a:p>
          <a:p>
            <a:endParaRPr lang="en-GB" dirty="0"/>
          </a:p>
          <a:p>
            <a:r>
              <a:rPr lang="en-GB" dirty="0"/>
              <a:t>UI Art Work</a:t>
            </a:r>
          </a:p>
          <a:p>
            <a:endParaRPr lang="en-GB" dirty="0"/>
          </a:p>
          <a:p>
            <a:r>
              <a:rPr lang="en-GB" dirty="0"/>
              <a:t>Colonist Clothing and Weaponry</a:t>
            </a:r>
          </a:p>
        </p:txBody>
      </p:sp>
    </p:spTree>
    <p:extLst>
      <p:ext uri="{BB962C8B-B14F-4D97-AF65-F5344CB8AC3E}">
        <p14:creationId xmlns:p14="http://schemas.microsoft.com/office/powerpoint/2010/main" val="14582563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09EF1-C04E-48C2-8A3D-477214D39964}"/>
              </a:ext>
            </a:extLst>
          </p:cNvPr>
          <p:cNvSpPr>
            <a:spLocks noGrp="1"/>
          </p:cNvSpPr>
          <p:nvPr>
            <p:ph type="ctrTitle"/>
          </p:nvPr>
        </p:nvSpPr>
        <p:spPr/>
        <p:txBody>
          <a:bodyPr/>
          <a:lstStyle/>
          <a:p>
            <a:r>
              <a:rPr lang="en-GB" dirty="0"/>
              <a:t>Questions?</a:t>
            </a:r>
          </a:p>
        </p:txBody>
      </p:sp>
    </p:spTree>
    <p:extLst>
      <p:ext uri="{BB962C8B-B14F-4D97-AF65-F5344CB8AC3E}">
        <p14:creationId xmlns:p14="http://schemas.microsoft.com/office/powerpoint/2010/main" val="4256166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A5E0F-040E-49A4-AD41-7D6FA21264AB}"/>
              </a:ext>
            </a:extLst>
          </p:cNvPr>
          <p:cNvSpPr>
            <a:spLocks noGrp="1"/>
          </p:cNvSpPr>
          <p:nvPr>
            <p:ph type="title"/>
          </p:nvPr>
        </p:nvSpPr>
        <p:spPr/>
        <p:txBody>
          <a:bodyPr/>
          <a:lstStyle/>
          <a:p>
            <a:r>
              <a:rPr lang="en-GB" dirty="0"/>
              <a:t>The brief</a:t>
            </a:r>
          </a:p>
        </p:txBody>
      </p:sp>
      <p:sp>
        <p:nvSpPr>
          <p:cNvPr id="3" name="Content Placeholder 2">
            <a:extLst>
              <a:ext uri="{FF2B5EF4-FFF2-40B4-BE49-F238E27FC236}">
                <a16:creationId xmlns:a16="http://schemas.microsoft.com/office/drawing/2014/main" id="{595AFA37-B819-45A5-A388-63AC2EE431E8}"/>
              </a:ext>
            </a:extLst>
          </p:cNvPr>
          <p:cNvSpPr>
            <a:spLocks noGrp="1"/>
          </p:cNvSpPr>
          <p:nvPr>
            <p:ph idx="1"/>
          </p:nvPr>
        </p:nvSpPr>
        <p:spPr/>
        <p:txBody>
          <a:bodyPr/>
          <a:lstStyle/>
          <a:p>
            <a:r>
              <a:rPr lang="en-GB" dirty="0"/>
              <a:t>Game of Emergence</a:t>
            </a:r>
          </a:p>
          <a:p>
            <a:endParaRPr lang="en-GB" dirty="0"/>
          </a:p>
          <a:p>
            <a:r>
              <a:rPr lang="en-GB" dirty="0"/>
              <a:t>Multiple solutions</a:t>
            </a:r>
          </a:p>
          <a:p>
            <a:endParaRPr lang="en-GB" dirty="0"/>
          </a:p>
          <a:p>
            <a:r>
              <a:rPr lang="en-GB" dirty="0"/>
              <a:t>Single Player</a:t>
            </a:r>
          </a:p>
          <a:p>
            <a:endParaRPr lang="en-GB" dirty="0"/>
          </a:p>
          <a:p>
            <a:r>
              <a:rPr lang="en-GB" dirty="0"/>
              <a:t>PC</a:t>
            </a:r>
          </a:p>
        </p:txBody>
      </p:sp>
      <p:sp>
        <p:nvSpPr>
          <p:cNvPr id="4" name="TextBox 3">
            <a:extLst>
              <a:ext uri="{FF2B5EF4-FFF2-40B4-BE49-F238E27FC236}">
                <a16:creationId xmlns:a16="http://schemas.microsoft.com/office/drawing/2014/main" id="{6B2D00CE-3F99-434A-AD33-22008166830B}"/>
              </a:ext>
            </a:extLst>
          </p:cNvPr>
          <p:cNvSpPr txBox="1"/>
          <p:nvPr/>
        </p:nvSpPr>
        <p:spPr>
          <a:xfrm>
            <a:off x="6096000" y="3151414"/>
            <a:ext cx="4354286" cy="369332"/>
          </a:xfrm>
          <a:prstGeom prst="rect">
            <a:avLst/>
          </a:prstGeom>
          <a:noFill/>
        </p:spPr>
        <p:txBody>
          <a:bodyPr wrap="square" rtlCol="0">
            <a:spAutoFit/>
          </a:bodyPr>
          <a:lstStyle/>
          <a:p>
            <a:r>
              <a:rPr lang="en-GB" dirty="0"/>
              <a:t>[INSERT IMAGE OF GAME]</a:t>
            </a:r>
          </a:p>
        </p:txBody>
      </p:sp>
    </p:spTree>
    <p:extLst>
      <p:ext uri="{BB962C8B-B14F-4D97-AF65-F5344CB8AC3E}">
        <p14:creationId xmlns:p14="http://schemas.microsoft.com/office/powerpoint/2010/main" val="2877950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B817F-FC06-4569-8341-A39EDFF8B752}"/>
              </a:ext>
            </a:extLst>
          </p:cNvPr>
          <p:cNvSpPr>
            <a:spLocks noGrp="1"/>
          </p:cNvSpPr>
          <p:nvPr>
            <p:ph type="title"/>
          </p:nvPr>
        </p:nvSpPr>
        <p:spPr/>
        <p:txBody>
          <a:bodyPr/>
          <a:lstStyle/>
          <a:p>
            <a:r>
              <a:rPr lang="en-GB" dirty="0"/>
              <a:t>Demographic / Psychographic</a:t>
            </a:r>
          </a:p>
        </p:txBody>
      </p:sp>
      <p:sp>
        <p:nvSpPr>
          <p:cNvPr id="3" name="Content Placeholder 2">
            <a:extLst>
              <a:ext uri="{FF2B5EF4-FFF2-40B4-BE49-F238E27FC236}">
                <a16:creationId xmlns:a16="http://schemas.microsoft.com/office/drawing/2014/main" id="{3AFBDF19-0D21-4DDB-8A02-4165A42362D4}"/>
              </a:ext>
            </a:extLst>
          </p:cNvPr>
          <p:cNvSpPr>
            <a:spLocks noGrp="1"/>
          </p:cNvSpPr>
          <p:nvPr>
            <p:ph idx="1"/>
          </p:nvPr>
        </p:nvSpPr>
        <p:spPr/>
        <p:txBody>
          <a:bodyPr/>
          <a:lstStyle/>
          <a:p>
            <a:r>
              <a:rPr lang="en-GB" dirty="0"/>
              <a:t>Males</a:t>
            </a:r>
          </a:p>
          <a:p>
            <a:endParaRPr lang="en-GB" dirty="0"/>
          </a:p>
          <a:p>
            <a:r>
              <a:rPr lang="en-GB" dirty="0"/>
              <a:t>Aged 15-25</a:t>
            </a:r>
          </a:p>
          <a:p>
            <a:endParaRPr lang="en-GB" dirty="0"/>
          </a:p>
          <a:p>
            <a:r>
              <a:rPr lang="en-GB" dirty="0"/>
              <a:t>Students</a:t>
            </a:r>
          </a:p>
          <a:p>
            <a:endParaRPr lang="en-GB" dirty="0"/>
          </a:p>
          <a:p>
            <a:r>
              <a:rPr lang="en-GB" dirty="0"/>
              <a:t>Management / City simulation game</a:t>
            </a:r>
          </a:p>
        </p:txBody>
      </p:sp>
      <p:pic>
        <p:nvPicPr>
          <p:cNvPr id="1026" name="Picture 2" descr="http://trends.e-strategyblog.com/wp-content/uploads/2015/07/188989.gif">
            <a:extLst>
              <a:ext uri="{FF2B5EF4-FFF2-40B4-BE49-F238E27FC236}">
                <a16:creationId xmlns:a16="http://schemas.microsoft.com/office/drawing/2014/main" id="{C482436F-F5A9-4EB0-8CFE-F1ED2CF804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6500" y="2135610"/>
            <a:ext cx="5405349" cy="3958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5983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698A1-312D-4D58-A603-89CEBECEEAED}"/>
              </a:ext>
            </a:extLst>
          </p:cNvPr>
          <p:cNvSpPr>
            <a:spLocks noGrp="1"/>
          </p:cNvSpPr>
          <p:nvPr>
            <p:ph type="title"/>
          </p:nvPr>
        </p:nvSpPr>
        <p:spPr/>
        <p:txBody>
          <a:bodyPr/>
          <a:lstStyle/>
          <a:p>
            <a:r>
              <a:rPr lang="en-GB" dirty="0"/>
              <a:t>Monster Miner</a:t>
            </a:r>
          </a:p>
        </p:txBody>
      </p:sp>
      <p:sp>
        <p:nvSpPr>
          <p:cNvPr id="3" name="Content Placeholder 2">
            <a:extLst>
              <a:ext uri="{FF2B5EF4-FFF2-40B4-BE49-F238E27FC236}">
                <a16:creationId xmlns:a16="http://schemas.microsoft.com/office/drawing/2014/main" id="{6AA33A08-7348-4040-8AE0-91E63A727FF8}"/>
              </a:ext>
            </a:extLst>
          </p:cNvPr>
          <p:cNvSpPr>
            <a:spLocks noGrp="1"/>
          </p:cNvSpPr>
          <p:nvPr>
            <p:ph idx="1"/>
          </p:nvPr>
        </p:nvSpPr>
        <p:spPr/>
        <p:txBody>
          <a:bodyPr/>
          <a:lstStyle/>
          <a:p>
            <a:r>
              <a:rPr lang="en-GB" dirty="0"/>
              <a:t>Colony Simulation </a:t>
            </a:r>
          </a:p>
          <a:p>
            <a:endParaRPr lang="en-GB" dirty="0"/>
          </a:p>
          <a:p>
            <a:r>
              <a:rPr lang="en-GB" dirty="0"/>
              <a:t>Resource Management</a:t>
            </a:r>
          </a:p>
          <a:p>
            <a:endParaRPr lang="en-GB" dirty="0"/>
          </a:p>
          <a:p>
            <a:r>
              <a:rPr lang="en-GB" dirty="0"/>
              <a:t>Overhead camera</a:t>
            </a:r>
          </a:p>
          <a:p>
            <a:endParaRPr lang="en-GB" dirty="0"/>
          </a:p>
          <a:p>
            <a:r>
              <a:rPr lang="en-GB" dirty="0"/>
              <a:t>Survive and Expand</a:t>
            </a:r>
          </a:p>
        </p:txBody>
      </p:sp>
      <p:sp>
        <p:nvSpPr>
          <p:cNvPr id="4" name="TextBox 3">
            <a:extLst>
              <a:ext uri="{FF2B5EF4-FFF2-40B4-BE49-F238E27FC236}">
                <a16:creationId xmlns:a16="http://schemas.microsoft.com/office/drawing/2014/main" id="{78D0DC06-9293-4141-93CC-C3CF838E13A4}"/>
              </a:ext>
            </a:extLst>
          </p:cNvPr>
          <p:cNvSpPr txBox="1"/>
          <p:nvPr/>
        </p:nvSpPr>
        <p:spPr>
          <a:xfrm>
            <a:off x="8294914" y="2351314"/>
            <a:ext cx="3477986" cy="369332"/>
          </a:xfrm>
          <a:prstGeom prst="rect">
            <a:avLst/>
          </a:prstGeom>
          <a:noFill/>
        </p:spPr>
        <p:txBody>
          <a:bodyPr wrap="square" rtlCol="0">
            <a:spAutoFit/>
          </a:bodyPr>
          <a:lstStyle/>
          <a:p>
            <a:r>
              <a:rPr lang="en-GB" dirty="0"/>
              <a:t>[INSERT IMAGE OF MONSTERS]</a:t>
            </a:r>
          </a:p>
        </p:txBody>
      </p:sp>
    </p:spTree>
    <p:extLst>
      <p:ext uri="{BB962C8B-B14F-4D97-AF65-F5344CB8AC3E}">
        <p14:creationId xmlns:p14="http://schemas.microsoft.com/office/powerpoint/2010/main" val="3132311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9EB00-3D26-42FD-8C43-145CFA19C18D}"/>
              </a:ext>
            </a:extLst>
          </p:cNvPr>
          <p:cNvSpPr>
            <a:spLocks noGrp="1"/>
          </p:cNvSpPr>
          <p:nvPr>
            <p:ph type="title"/>
          </p:nvPr>
        </p:nvSpPr>
        <p:spPr/>
        <p:txBody>
          <a:bodyPr/>
          <a:lstStyle/>
          <a:p>
            <a:r>
              <a:rPr lang="en-GB" dirty="0"/>
              <a:t>Colonists</a:t>
            </a:r>
          </a:p>
        </p:txBody>
      </p:sp>
      <p:sp>
        <p:nvSpPr>
          <p:cNvPr id="3" name="Content Placeholder 2">
            <a:extLst>
              <a:ext uri="{FF2B5EF4-FFF2-40B4-BE49-F238E27FC236}">
                <a16:creationId xmlns:a16="http://schemas.microsoft.com/office/drawing/2014/main" id="{51469087-23A9-4B03-8260-054E75ECEF89}"/>
              </a:ext>
            </a:extLst>
          </p:cNvPr>
          <p:cNvSpPr>
            <a:spLocks noGrp="1"/>
          </p:cNvSpPr>
          <p:nvPr>
            <p:ph idx="1"/>
          </p:nvPr>
        </p:nvSpPr>
        <p:spPr/>
        <p:txBody>
          <a:bodyPr>
            <a:normAutofit/>
          </a:bodyPr>
          <a:lstStyle/>
          <a:p>
            <a:r>
              <a:rPr lang="en-GB" dirty="0"/>
              <a:t>Hunters</a:t>
            </a:r>
          </a:p>
          <a:p>
            <a:endParaRPr lang="en-GB" dirty="0"/>
          </a:p>
          <a:p>
            <a:r>
              <a:rPr lang="en-GB" dirty="0"/>
              <a:t>Scout</a:t>
            </a:r>
          </a:p>
          <a:p>
            <a:endParaRPr lang="en-GB" dirty="0"/>
          </a:p>
          <a:p>
            <a:r>
              <a:rPr lang="en-GB" dirty="0"/>
              <a:t>Crafter</a:t>
            </a:r>
          </a:p>
          <a:p>
            <a:endParaRPr lang="en-GB" dirty="0"/>
          </a:p>
          <a:p>
            <a:r>
              <a:rPr lang="en-GB" dirty="0"/>
              <a:t>Farmer</a:t>
            </a:r>
          </a:p>
        </p:txBody>
      </p:sp>
      <p:pic>
        <p:nvPicPr>
          <p:cNvPr id="5" name="Picture 4">
            <a:extLst>
              <a:ext uri="{FF2B5EF4-FFF2-40B4-BE49-F238E27FC236}">
                <a16:creationId xmlns:a16="http://schemas.microsoft.com/office/drawing/2014/main" id="{808DE300-F8C4-4718-B83C-9FAAB45BA0BC}"/>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972" b="89988" l="9623" r="93809">
                        <a14:foregroundMark x1="91790" y1="18894" x2="93876" y2="24586"/>
                        <a14:foregroundMark x1="9623" y1="56843" x2="10229" y2="57691"/>
                        <a14:foregroundMark x1="40781" y1="51514" x2="43136" y2="38797"/>
                        <a14:foregroundMark x1="43136" y1="38797" x2="39435" y2="26322"/>
                        <a14:foregroundMark x1="39435" y1="26322" x2="57604" y2="33710"/>
                        <a14:foregroundMark x1="57604" y1="33710" x2="40579" y2="42350"/>
                        <a14:foregroundMark x1="40579" y1="42350" x2="47779" y2="46952"/>
                        <a14:foregroundMark x1="38291" y1="41784" x2="51346" y2="43319"/>
                      </a14:backgroundRemoval>
                    </a14:imgEffect>
                  </a14:imgLayer>
                </a14:imgProps>
              </a:ext>
              <a:ext uri="{28A0092B-C50C-407E-A947-70E740481C1C}">
                <a14:useLocalDpi xmlns:a14="http://schemas.microsoft.com/office/drawing/2010/main" val="0"/>
              </a:ext>
            </a:extLst>
          </a:blip>
          <a:srcRect t="9694" b="14184"/>
          <a:stretch/>
        </p:blipFill>
        <p:spPr>
          <a:xfrm>
            <a:off x="7924800" y="1748981"/>
            <a:ext cx="3998875" cy="5073336"/>
          </a:xfrm>
          <a:prstGeom prst="rect">
            <a:avLst/>
          </a:prstGeom>
        </p:spPr>
      </p:pic>
      <p:pic>
        <p:nvPicPr>
          <p:cNvPr id="6" name="Picture 5">
            <a:extLst>
              <a:ext uri="{FF2B5EF4-FFF2-40B4-BE49-F238E27FC236}">
                <a16:creationId xmlns:a16="http://schemas.microsoft.com/office/drawing/2014/main" id="{82C8D8DC-30DD-4ACC-9581-857313100A9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9568" b="89988" l="9960" r="89973">
                        <a14:foregroundMark x1="44482" y1="10497" x2="36878" y2="9568"/>
                      </a14:backgroundRemoval>
                    </a14:imgEffect>
                  </a14:imgLayer>
                </a14:imgProps>
              </a:ext>
              <a:ext uri="{28A0092B-C50C-407E-A947-70E740481C1C}">
                <a14:useLocalDpi xmlns:a14="http://schemas.microsoft.com/office/drawing/2010/main" val="0"/>
              </a:ext>
            </a:extLst>
          </a:blip>
          <a:srcRect l="8539" t="6619" r="22904" b="16417"/>
          <a:stretch/>
        </p:blipFill>
        <p:spPr>
          <a:xfrm flipH="1">
            <a:off x="3636634" y="1754836"/>
            <a:ext cx="2687965" cy="5029381"/>
          </a:xfrm>
          <a:prstGeom prst="rect">
            <a:avLst/>
          </a:prstGeom>
        </p:spPr>
      </p:pic>
    </p:spTree>
    <p:extLst>
      <p:ext uri="{BB962C8B-B14F-4D97-AF65-F5344CB8AC3E}">
        <p14:creationId xmlns:p14="http://schemas.microsoft.com/office/powerpoint/2010/main" val="516599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4454B-6215-4716-96E9-5CF95B43AB59}"/>
              </a:ext>
            </a:extLst>
          </p:cNvPr>
          <p:cNvSpPr>
            <a:spLocks noGrp="1"/>
          </p:cNvSpPr>
          <p:nvPr>
            <p:ph type="title"/>
          </p:nvPr>
        </p:nvSpPr>
        <p:spPr/>
        <p:txBody>
          <a:bodyPr/>
          <a:lstStyle/>
          <a:p>
            <a:r>
              <a:rPr lang="en-GB" dirty="0"/>
              <a:t>What the player does</a:t>
            </a:r>
          </a:p>
        </p:txBody>
      </p:sp>
      <p:sp>
        <p:nvSpPr>
          <p:cNvPr id="3" name="Content Placeholder 2">
            <a:extLst>
              <a:ext uri="{FF2B5EF4-FFF2-40B4-BE49-F238E27FC236}">
                <a16:creationId xmlns:a16="http://schemas.microsoft.com/office/drawing/2014/main" id="{2B668EA8-4898-4430-B16E-3DAC77B2E264}"/>
              </a:ext>
            </a:extLst>
          </p:cNvPr>
          <p:cNvSpPr>
            <a:spLocks noGrp="1"/>
          </p:cNvSpPr>
          <p:nvPr>
            <p:ph idx="1"/>
          </p:nvPr>
        </p:nvSpPr>
        <p:spPr/>
        <p:txBody>
          <a:bodyPr/>
          <a:lstStyle/>
          <a:p>
            <a:r>
              <a:rPr lang="en-GB" dirty="0"/>
              <a:t>Manage population</a:t>
            </a:r>
          </a:p>
          <a:p>
            <a:endParaRPr lang="en-GB" dirty="0"/>
          </a:p>
          <a:p>
            <a:r>
              <a:rPr lang="en-GB" dirty="0"/>
              <a:t>Select monster to hunt</a:t>
            </a:r>
          </a:p>
          <a:p>
            <a:endParaRPr lang="en-GB" dirty="0"/>
          </a:p>
          <a:p>
            <a:r>
              <a:rPr lang="en-GB" dirty="0"/>
              <a:t>Grow city</a:t>
            </a:r>
          </a:p>
          <a:p>
            <a:endParaRPr lang="en-GB" dirty="0"/>
          </a:p>
          <a:p>
            <a:r>
              <a:rPr lang="en-GB" dirty="0"/>
              <a:t>Upgrade units</a:t>
            </a:r>
          </a:p>
          <a:p>
            <a:endParaRPr lang="en-GB" dirty="0"/>
          </a:p>
          <a:p>
            <a:pPr marL="0" indent="0">
              <a:buNone/>
            </a:pPr>
            <a:endParaRPr lang="en-GB" dirty="0"/>
          </a:p>
        </p:txBody>
      </p:sp>
      <p:sp>
        <p:nvSpPr>
          <p:cNvPr id="4" name="TextBox 3">
            <a:extLst>
              <a:ext uri="{FF2B5EF4-FFF2-40B4-BE49-F238E27FC236}">
                <a16:creationId xmlns:a16="http://schemas.microsoft.com/office/drawing/2014/main" id="{C06D9519-DD46-4C59-82B6-B56C7D9EA351}"/>
              </a:ext>
            </a:extLst>
          </p:cNvPr>
          <p:cNvSpPr txBox="1"/>
          <p:nvPr/>
        </p:nvSpPr>
        <p:spPr>
          <a:xfrm>
            <a:off x="6809014" y="2890156"/>
            <a:ext cx="4359728" cy="369332"/>
          </a:xfrm>
          <a:prstGeom prst="rect">
            <a:avLst/>
          </a:prstGeom>
          <a:noFill/>
        </p:spPr>
        <p:txBody>
          <a:bodyPr wrap="square" rtlCol="0">
            <a:spAutoFit/>
          </a:bodyPr>
          <a:lstStyle/>
          <a:p>
            <a:r>
              <a:rPr lang="en-GB" dirty="0"/>
              <a:t>[INSERT IMAGE OF BUILDINGS]</a:t>
            </a:r>
          </a:p>
        </p:txBody>
      </p:sp>
    </p:spTree>
    <p:extLst>
      <p:ext uri="{BB962C8B-B14F-4D97-AF65-F5344CB8AC3E}">
        <p14:creationId xmlns:p14="http://schemas.microsoft.com/office/powerpoint/2010/main" val="293282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751EA-7BEE-4A8E-A089-C22E672CEF7C}"/>
              </a:ext>
            </a:extLst>
          </p:cNvPr>
          <p:cNvSpPr>
            <a:spLocks noGrp="1"/>
          </p:cNvSpPr>
          <p:nvPr>
            <p:ph type="title"/>
          </p:nvPr>
        </p:nvSpPr>
        <p:spPr/>
        <p:txBody>
          <a:bodyPr/>
          <a:lstStyle/>
          <a:p>
            <a:r>
              <a:rPr lang="en-GB" dirty="0"/>
              <a:t>Main Game loop</a:t>
            </a:r>
          </a:p>
        </p:txBody>
      </p:sp>
      <p:sp>
        <p:nvSpPr>
          <p:cNvPr id="4" name="TextBox 3">
            <a:extLst>
              <a:ext uri="{FF2B5EF4-FFF2-40B4-BE49-F238E27FC236}">
                <a16:creationId xmlns:a16="http://schemas.microsoft.com/office/drawing/2014/main" id="{7640D02B-BAC9-47D9-8882-FDB3EE6191B7}"/>
              </a:ext>
            </a:extLst>
          </p:cNvPr>
          <p:cNvSpPr txBox="1"/>
          <p:nvPr/>
        </p:nvSpPr>
        <p:spPr>
          <a:xfrm>
            <a:off x="767443" y="2416629"/>
            <a:ext cx="5328557" cy="646331"/>
          </a:xfrm>
          <a:prstGeom prst="rect">
            <a:avLst/>
          </a:prstGeom>
          <a:noFill/>
        </p:spPr>
        <p:txBody>
          <a:bodyPr wrap="square" rtlCol="0">
            <a:spAutoFit/>
          </a:bodyPr>
          <a:lstStyle/>
          <a:p>
            <a:r>
              <a:rPr lang="en-GB" dirty="0"/>
              <a:t>[INSERT VIDEO OF MAIN GAME LOOP]</a:t>
            </a:r>
          </a:p>
          <a:p>
            <a:endParaRPr lang="en-GB" dirty="0"/>
          </a:p>
        </p:txBody>
      </p:sp>
    </p:spTree>
    <p:extLst>
      <p:ext uri="{BB962C8B-B14F-4D97-AF65-F5344CB8AC3E}">
        <p14:creationId xmlns:p14="http://schemas.microsoft.com/office/powerpoint/2010/main" val="3282216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9FC4E-4FDF-407F-ADE7-6D37460421C8}"/>
              </a:ext>
            </a:extLst>
          </p:cNvPr>
          <p:cNvSpPr>
            <a:spLocks noGrp="1"/>
          </p:cNvSpPr>
          <p:nvPr>
            <p:ph type="title"/>
          </p:nvPr>
        </p:nvSpPr>
        <p:spPr/>
        <p:txBody>
          <a:bodyPr/>
          <a:lstStyle/>
          <a:p>
            <a:r>
              <a:rPr lang="en-GB" dirty="0"/>
              <a:t>Playtesting</a:t>
            </a:r>
          </a:p>
        </p:txBody>
      </p:sp>
      <p:sp>
        <p:nvSpPr>
          <p:cNvPr id="3" name="Content Placeholder 2">
            <a:extLst>
              <a:ext uri="{FF2B5EF4-FFF2-40B4-BE49-F238E27FC236}">
                <a16:creationId xmlns:a16="http://schemas.microsoft.com/office/drawing/2014/main" id="{8C9B92B3-F344-405E-9A05-264E50A80244}"/>
              </a:ext>
            </a:extLst>
          </p:cNvPr>
          <p:cNvSpPr>
            <a:spLocks noGrp="1"/>
          </p:cNvSpPr>
          <p:nvPr>
            <p:ph idx="1"/>
          </p:nvPr>
        </p:nvSpPr>
        <p:spPr/>
        <p:txBody>
          <a:bodyPr/>
          <a:lstStyle/>
          <a:p>
            <a:endParaRPr lang="en-GB" dirty="0"/>
          </a:p>
        </p:txBody>
      </p:sp>
    </p:spTree>
    <p:extLst>
      <p:ext uri="{BB962C8B-B14F-4D97-AF65-F5344CB8AC3E}">
        <p14:creationId xmlns:p14="http://schemas.microsoft.com/office/powerpoint/2010/main" val="91844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2266A-8B1A-431E-9500-FDBE6E6EC20C}"/>
              </a:ext>
            </a:extLst>
          </p:cNvPr>
          <p:cNvSpPr>
            <a:spLocks noGrp="1"/>
          </p:cNvSpPr>
          <p:nvPr>
            <p:ph type="title"/>
          </p:nvPr>
        </p:nvSpPr>
        <p:spPr/>
        <p:txBody>
          <a:bodyPr/>
          <a:lstStyle/>
          <a:p>
            <a:r>
              <a:rPr lang="en-GB" dirty="0"/>
              <a:t>STRENGTHS AND WEAKNESSES</a:t>
            </a:r>
          </a:p>
        </p:txBody>
      </p:sp>
      <p:sp>
        <p:nvSpPr>
          <p:cNvPr id="4" name="TextBox 3">
            <a:extLst>
              <a:ext uri="{FF2B5EF4-FFF2-40B4-BE49-F238E27FC236}">
                <a16:creationId xmlns:a16="http://schemas.microsoft.com/office/drawing/2014/main" id="{7793A044-4C3C-49C0-8DEF-B5DD2ADE7587}"/>
              </a:ext>
            </a:extLst>
          </p:cNvPr>
          <p:cNvSpPr txBox="1"/>
          <p:nvPr/>
        </p:nvSpPr>
        <p:spPr>
          <a:xfrm>
            <a:off x="587829" y="2334986"/>
            <a:ext cx="5508171" cy="2400657"/>
          </a:xfrm>
          <a:prstGeom prst="rect">
            <a:avLst/>
          </a:prstGeom>
          <a:noFill/>
        </p:spPr>
        <p:txBody>
          <a:bodyPr wrap="square" rtlCol="0">
            <a:spAutoFit/>
          </a:bodyPr>
          <a:lstStyle/>
          <a:p>
            <a:r>
              <a:rPr lang="en-GB" sz="3200" dirty="0"/>
              <a:t>Strengths:</a:t>
            </a:r>
          </a:p>
          <a:p>
            <a:endParaRPr lang="en-GB" dirty="0"/>
          </a:p>
          <a:p>
            <a:r>
              <a:rPr lang="en-GB" sz="2000" dirty="0" err="1"/>
              <a:t>Replayability</a:t>
            </a:r>
            <a:endParaRPr lang="en-GB" sz="2000" dirty="0"/>
          </a:p>
          <a:p>
            <a:endParaRPr lang="en-GB" sz="2000" dirty="0"/>
          </a:p>
          <a:p>
            <a:r>
              <a:rPr lang="en-GB" sz="2000" dirty="0"/>
              <a:t>UI iteration</a:t>
            </a:r>
          </a:p>
          <a:p>
            <a:endParaRPr lang="en-GB" sz="2000" dirty="0"/>
          </a:p>
          <a:p>
            <a:r>
              <a:rPr lang="en-GB" sz="2000" dirty="0"/>
              <a:t>Design Iteration</a:t>
            </a:r>
          </a:p>
        </p:txBody>
      </p:sp>
      <p:sp>
        <p:nvSpPr>
          <p:cNvPr id="5" name="TextBox 4">
            <a:extLst>
              <a:ext uri="{FF2B5EF4-FFF2-40B4-BE49-F238E27FC236}">
                <a16:creationId xmlns:a16="http://schemas.microsoft.com/office/drawing/2014/main" id="{564B2ABE-373F-4571-ABBD-D0D9795C242A}"/>
              </a:ext>
            </a:extLst>
          </p:cNvPr>
          <p:cNvSpPr txBox="1"/>
          <p:nvPr/>
        </p:nvSpPr>
        <p:spPr>
          <a:xfrm>
            <a:off x="6096000" y="2228671"/>
            <a:ext cx="5508171" cy="3662541"/>
          </a:xfrm>
          <a:prstGeom prst="rect">
            <a:avLst/>
          </a:prstGeom>
          <a:noFill/>
        </p:spPr>
        <p:txBody>
          <a:bodyPr wrap="square" rtlCol="0">
            <a:spAutoFit/>
          </a:bodyPr>
          <a:lstStyle/>
          <a:p>
            <a:r>
              <a:rPr lang="en-GB" sz="3200" dirty="0"/>
              <a:t>Weaknesses:</a:t>
            </a:r>
          </a:p>
          <a:p>
            <a:endParaRPr lang="en-GB" sz="2000" dirty="0"/>
          </a:p>
          <a:p>
            <a:r>
              <a:rPr lang="en-GB" sz="2000" dirty="0"/>
              <a:t>Assets not completed</a:t>
            </a:r>
          </a:p>
          <a:p>
            <a:endParaRPr lang="en-GB" sz="2000" dirty="0"/>
          </a:p>
          <a:p>
            <a:r>
              <a:rPr lang="en-GB" sz="2000" dirty="0"/>
              <a:t>Balancing</a:t>
            </a:r>
          </a:p>
          <a:p>
            <a:endParaRPr lang="en-GB" sz="2000" dirty="0"/>
          </a:p>
          <a:p>
            <a:r>
              <a:rPr lang="en-GB" sz="2000" dirty="0"/>
              <a:t>Polish Programming</a:t>
            </a:r>
          </a:p>
          <a:p>
            <a:endParaRPr lang="en-GB" sz="2000" dirty="0"/>
          </a:p>
          <a:p>
            <a:r>
              <a:rPr lang="en-GB" sz="2000" dirty="0"/>
              <a:t>UI Implementation</a:t>
            </a:r>
          </a:p>
          <a:p>
            <a:endParaRPr lang="en-GB" sz="2000" dirty="0"/>
          </a:p>
          <a:p>
            <a:r>
              <a:rPr lang="en-GB" sz="2000" dirty="0"/>
              <a:t>Colonist Clothing and </a:t>
            </a:r>
            <a:r>
              <a:rPr lang="en-GB" sz="2000" dirty="0" err="1"/>
              <a:t>Weaponary</a:t>
            </a:r>
            <a:endParaRPr lang="en-GB" sz="2000" dirty="0"/>
          </a:p>
        </p:txBody>
      </p:sp>
    </p:spTree>
    <p:extLst>
      <p:ext uri="{BB962C8B-B14F-4D97-AF65-F5344CB8AC3E}">
        <p14:creationId xmlns:p14="http://schemas.microsoft.com/office/powerpoint/2010/main" val="40278690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TM03090430[[fn=Banded]]</Template>
  <TotalTime>878</TotalTime>
  <Words>412</Words>
  <Application>Microsoft Office PowerPoint</Application>
  <PresentationFormat>Widescreen</PresentationFormat>
  <Paragraphs>100</Paragraphs>
  <Slides>16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Corbel</vt:lpstr>
      <vt:lpstr>Times New Roman</vt:lpstr>
      <vt:lpstr>Wingdings</vt:lpstr>
      <vt:lpstr>Banded</vt:lpstr>
      <vt:lpstr>Level 6 Group 4</vt:lpstr>
      <vt:lpstr>The brief</vt:lpstr>
      <vt:lpstr>Demographic / Psychographic</vt:lpstr>
      <vt:lpstr>Monster Miner</vt:lpstr>
      <vt:lpstr>Colonists</vt:lpstr>
      <vt:lpstr>What the player does</vt:lpstr>
      <vt:lpstr>Main Game loop</vt:lpstr>
      <vt:lpstr>Playtesting</vt:lpstr>
      <vt:lpstr>STRENGTHS AND WEAKNESSES</vt:lpstr>
      <vt:lpstr>Emergence and replay ability</vt:lpstr>
      <vt:lpstr>Research and design methods</vt:lpstr>
      <vt:lpstr>Art Assets (Colonists)</vt:lpstr>
      <vt:lpstr>Art Assets (Buildings)</vt:lpstr>
      <vt:lpstr>Art Assets (Monsters)</vt:lpstr>
      <vt:lpstr>Christmas Tasks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Level 6 Group 4</dc:title>
  <dc:creator>Daniel</dc:creator>
  <cp:lastModifiedBy>Daniel</cp:lastModifiedBy>
  <cp:revision>61</cp:revision>
  <dcterms:created xsi:type="dcterms:W3CDTF">2017-10-09T18:32:59Z</dcterms:created>
  <dcterms:modified xsi:type="dcterms:W3CDTF">2017-12-11T14:21:11Z</dcterms:modified>
</cp:coreProperties>
</file>

<file path=docProps/thumbnail.jpeg>
</file>